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layfair Display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00a8fe8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00a8fe8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50789d1eb400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c50789d1eb400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c50789d1eb400e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c50789d1eb400e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00a8fe83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00a8fe83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00a8fe83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00a8fe83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00a8fe83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00a8fe83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00a8fe83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500a8fe83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00a8fe83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00a8fe83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c50789d1eb400e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c50789d1eb400e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765942d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765942d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a10c4e1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a10c4e1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da52f064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da52f064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da79523f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da79523f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d9a55179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d9a55179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d9a5517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d9a5517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d9a55179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d9a55179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da79523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da79523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da79523f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9da79523f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d9a5517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d9a5517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a7c72a2eeb0a1f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a7c72a2eeb0a1f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fa7c72a2eeb0a1f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fa7c72a2eeb0a1f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fa7c72a2eeb0a1f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fa7c72a2eeb0a1f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fa7c72a2eeb0a1f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fa7c72a2eeb0a1f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fa7c72a2eeb0a1f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fa7c72a2eeb0a1f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fa7c72a2eeb0a1f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fa7c72a2eeb0a1f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172075" y="5001475"/>
            <a:ext cx="7971900" cy="1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85" y="4931755"/>
            <a:ext cx="949376" cy="26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2" y="5001475"/>
            <a:ext cx="179400" cy="1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treamlit.io/cloud" TargetMode="External"/><Relationship Id="rId4" Type="http://schemas.openxmlformats.org/officeDocument/2006/relationships/hyperlink" Target="https://huggingface.co/spaces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aws.amazon.com/" TargetMode="External"/><Relationship Id="rId6" Type="http://schemas.openxmlformats.org/officeDocument/2006/relationships/hyperlink" Target="https://azure.microsoft.com/" TargetMode="External"/><Relationship Id="rId7" Type="http://schemas.openxmlformats.org/officeDocument/2006/relationships/hyperlink" Target="https://cloud.google.com/" TargetMode="External"/><Relationship Id="rId8" Type="http://schemas.openxmlformats.org/officeDocument/2006/relationships/hyperlink" Target="https://github.com/whitphx/stlit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hyperlink" Target="https://github.com/dataprofessor/dashboard-v3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census.gov/data/datasets/time-series/demo/popest/2010s-state-total.html" TargetMode="External"/><Relationship Id="rId4" Type="http://schemas.openxmlformats.org/officeDocument/2006/relationships/hyperlink" Target="https://dashboard3.streamlit.app" TargetMode="External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237" y="2786448"/>
            <a:ext cx="3869327" cy="10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8908901" y="3636881"/>
            <a:ext cx="246000" cy="888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4308700" y="1545200"/>
            <a:ext cx="3335400" cy="6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b="1" sz="4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489305" y="1620211"/>
            <a:ext cx="2819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Crafting a</a:t>
            </a:r>
            <a:endParaRPr b="1" sz="4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2285050" y="2332134"/>
            <a:ext cx="4715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" sz="4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n                 using</a:t>
            </a:r>
            <a:endParaRPr b="1" sz="4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104275" y="2250750"/>
            <a:ext cx="2181000" cy="642000"/>
          </a:xfrm>
          <a:prstGeom prst="rect">
            <a:avLst/>
          </a:prstGeom>
          <a:solidFill>
            <a:srgbClr val="4E8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00" y="3302050"/>
            <a:ext cx="2460124" cy="15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fast and easy to build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web apps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529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build a web app you’d typically use such Python web frameworks as Django and Flask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But the steep learning curve and the big time investment for implementing these apps present a major hurdle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makes the app creation process as simple as writing Python scripts</a:t>
            </a:r>
            <a:endParaRPr sz="2000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450" y="2091461"/>
            <a:ext cx="2996901" cy="15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Prerequisites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512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Have basic Python knowledge.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Write scripts to perform specific tasks </a:t>
            </a:r>
            <a:endParaRPr sz="2100"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Taking several Excel files as input and combining them into one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Build and grow the Streamlit app line by line instead of starting with a predefined layout (it takes only a few lines of code)</a:t>
            </a:r>
            <a:endParaRPr sz="210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225" y="1340500"/>
            <a:ext cx="2641473" cy="24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Installing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633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can be installed via </a:t>
            </a:r>
            <a:r>
              <a:rPr b="1" lang="en">
                <a:solidFill>
                  <a:schemeClr val="dk1"/>
                </a:solidFill>
              </a:rPr>
              <a:t>pip</a:t>
            </a:r>
            <a:r>
              <a:rPr lang="en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streamlit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streamlit hello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can be installed via </a:t>
            </a:r>
            <a:r>
              <a:rPr b="1" lang="en">
                <a:solidFill>
                  <a:schemeClr val="dk1"/>
                </a:solidFill>
              </a:rPr>
              <a:t>conda</a:t>
            </a:r>
            <a:r>
              <a:rPr lang="en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conda install -c conda-forge streamlit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500" y="901050"/>
            <a:ext cx="2187000" cy="245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 data ecosystem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247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The Python data </a:t>
            </a:r>
            <a:r>
              <a:rPr lang="en">
                <a:solidFill>
                  <a:srgbClr val="595959"/>
                </a:solidFill>
              </a:rPr>
              <a:t>ecosystem is comprised of several complementary Python libraries that facilitate the data science workflow</a:t>
            </a:r>
            <a:endParaRPr sz="2200"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800" y="1130772"/>
            <a:ext cx="6120999" cy="35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Gallery of Streamlit apps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21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If you’re looking to get inspired, you can check out the </a:t>
            </a:r>
            <a:r>
              <a:rPr b="1" lang="en">
                <a:solidFill>
                  <a:schemeClr val="dk1"/>
                </a:solidFill>
              </a:rPr>
              <a:t>Gallery</a:t>
            </a:r>
            <a:r>
              <a:rPr lang="en">
                <a:solidFill>
                  <a:srgbClr val="595959"/>
                </a:solidFill>
              </a:rPr>
              <a:t> for examples of various Streamlit apps across several verticals</a:t>
            </a:r>
            <a:endParaRPr sz="22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00" y="1093725"/>
            <a:ext cx="6408899" cy="335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 for data science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21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adds a </a:t>
            </a:r>
            <a:r>
              <a:rPr b="1" lang="en">
                <a:solidFill>
                  <a:schemeClr val="dk1"/>
                </a:solidFill>
              </a:rPr>
              <a:t>visualization layer</a:t>
            </a:r>
            <a:r>
              <a:rPr lang="en">
                <a:solidFill>
                  <a:srgbClr val="595959"/>
                </a:solidFill>
              </a:rPr>
              <a:t> to scripts</a:t>
            </a:r>
            <a:endParaRPr sz="2200"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00" y="943101"/>
            <a:ext cx="6400977" cy="37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 simple principles of 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3375975" y="1152475"/>
            <a:ext cx="5349600" cy="1149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Build an app in a few lines of code with our magically simple API. Then see it automatically update as you iteratively save the source file.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364150" y="2437400"/>
            <a:ext cx="5349600" cy="1486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Adding a widget is the same as declaring a variable. No need to write a backend, define routes, handle HTTP requests, connect a frontend, write HTML, CSS, JavaScript, ...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323775" y="1152550"/>
            <a:ext cx="2797500" cy="1149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 Embrace scripting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323775" y="2437400"/>
            <a:ext cx="2797500" cy="148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2. Weave in interaction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323700" y="4083450"/>
            <a:ext cx="2797500" cy="813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3. Deploy instantly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375975" y="4083450"/>
            <a:ext cx="5349600" cy="81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Effortlessly share, manage and deploy your apps, directly from Streamlit. All for free!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Coding a Streamlit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502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simple Streamlit app can start off as a single Python script file, e.g. </a:t>
            </a:r>
            <a:r>
              <a:rPr b="1" lang="en">
                <a:solidFill>
                  <a:srgbClr val="595959"/>
                </a:solidFill>
              </a:rPr>
              <a:t>app.py</a:t>
            </a:r>
            <a:r>
              <a:rPr lang="en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Inside app file, you can import the Streamlit library via </a:t>
            </a:r>
            <a:r>
              <a:rPr b="1" lang="en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import streamlit as st</a:t>
            </a:r>
            <a:r>
              <a:rPr lang="en">
                <a:solidFill>
                  <a:srgbClr val="595959"/>
                </a:solidFill>
              </a:rPr>
              <a:t> and use any of the available Streamlit functions.</a:t>
            </a:r>
            <a:endParaRPr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Input widgets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Output widgets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34675" l="21940" r="21396" t="36718"/>
          <a:stretch/>
        </p:blipFill>
        <p:spPr>
          <a:xfrm>
            <a:off x="5826275" y="151350"/>
            <a:ext cx="876600" cy="4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10644" l="18424" r="18240" t="36529"/>
          <a:stretch/>
        </p:blipFill>
        <p:spPr>
          <a:xfrm>
            <a:off x="6961375" y="147000"/>
            <a:ext cx="1001325" cy="83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 rotWithShape="1">
          <a:blip r:embed="rId5">
            <a:alphaModFix/>
          </a:blip>
          <a:srcRect b="34210" l="8935" r="10569" t="42917"/>
          <a:stretch/>
        </p:blipFill>
        <p:spPr>
          <a:xfrm>
            <a:off x="5826275" y="1173875"/>
            <a:ext cx="1395977" cy="3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6">
            <a:alphaModFix/>
          </a:blip>
          <a:srcRect b="27764" l="23762" r="34166" t="28087"/>
          <a:stretch/>
        </p:blipFill>
        <p:spPr>
          <a:xfrm>
            <a:off x="8184300" y="183275"/>
            <a:ext cx="876600" cy="91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7">
            <a:alphaModFix/>
          </a:blip>
          <a:srcRect b="27794" l="0" r="0" t="31270"/>
          <a:stretch/>
        </p:blipFill>
        <p:spPr>
          <a:xfrm>
            <a:off x="6571825" y="1658599"/>
            <a:ext cx="2247000" cy="9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8">
            <a:alphaModFix/>
          </a:blip>
          <a:srcRect b="33135" l="0" r="0" t="32488"/>
          <a:stretch/>
        </p:blipFill>
        <p:spPr>
          <a:xfrm>
            <a:off x="5673875" y="2537150"/>
            <a:ext cx="2002751" cy="68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9">
            <a:alphaModFix/>
          </a:blip>
          <a:srcRect b="20567" l="8122" r="6734" t="20802"/>
          <a:stretch/>
        </p:blipFill>
        <p:spPr>
          <a:xfrm>
            <a:off x="6702887" y="3548898"/>
            <a:ext cx="1862299" cy="12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391350"/>
            <a:ext cx="4925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Streamlit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152475"/>
            <a:ext cx="59580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minimal Streamlit app that prints  </a:t>
            </a:r>
            <a:r>
              <a:rPr b="1" lang="en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</a:t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88" y="2097475"/>
            <a:ext cx="6915226" cy="21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everywhere!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152475"/>
            <a:ext cx="5223000" cy="3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apps can be deployed everywhere:</a:t>
            </a:r>
            <a:endParaRPr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Locally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Cloud-host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b="1" lang="en" sz="1800" u="sng">
                <a:solidFill>
                  <a:schemeClr val="hlink"/>
                </a:solidFill>
                <a:hlinkClick r:id="rId3"/>
              </a:rPr>
              <a:t>Streamlit Community Cloud</a:t>
            </a:r>
            <a:endParaRPr b="1" sz="1800">
              <a:solidFill>
                <a:srgbClr val="59595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HF Spaces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Self-host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AWS</a:t>
            </a:r>
            <a:r>
              <a:rPr lang="en" sz="1800">
                <a:solidFill>
                  <a:srgbClr val="595959"/>
                </a:solidFill>
              </a:rPr>
              <a:t>,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Azure</a:t>
            </a:r>
            <a:r>
              <a:rPr lang="en" sz="1800">
                <a:solidFill>
                  <a:srgbClr val="595959"/>
                </a:solidFill>
              </a:rPr>
              <a:t>,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GCP</a:t>
            </a:r>
            <a:r>
              <a:rPr lang="en" sz="1800">
                <a:solidFill>
                  <a:srgbClr val="595959"/>
                </a:solidFill>
              </a:rPr>
              <a:t>, etc.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In-browser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Stlite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4700" y="1322250"/>
            <a:ext cx="3304499" cy="1834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1304700" y="1344350"/>
            <a:ext cx="6534600" cy="21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/>
              <a:t>The ability to take data—to be able to </a:t>
            </a:r>
            <a:r>
              <a:rPr b="1" lang="en" sz="2300">
                <a:solidFill>
                  <a:schemeClr val="lt1"/>
                </a:solidFill>
                <a:highlight>
                  <a:schemeClr val="dk1"/>
                </a:highlight>
              </a:rPr>
              <a:t>understand</a:t>
            </a:r>
            <a:r>
              <a:rPr lang="en" sz="2300"/>
              <a:t> it, to </a:t>
            </a:r>
            <a:r>
              <a:rPr b="1" lang="en" sz="2300">
                <a:solidFill>
                  <a:schemeClr val="lt1"/>
                </a:solidFill>
                <a:highlight>
                  <a:schemeClr val="dk1"/>
                </a:highlight>
              </a:rPr>
              <a:t>process</a:t>
            </a:r>
            <a:r>
              <a:rPr lang="en" sz="2300"/>
              <a:t> it, to </a:t>
            </a:r>
            <a:r>
              <a:rPr b="1" lang="en" sz="2300">
                <a:solidFill>
                  <a:schemeClr val="lt1"/>
                </a:solidFill>
                <a:highlight>
                  <a:schemeClr val="dk1"/>
                </a:highlight>
              </a:rPr>
              <a:t>extract value</a:t>
            </a:r>
            <a:r>
              <a:rPr lang="en" sz="2300"/>
              <a:t> from it, to </a:t>
            </a:r>
            <a:r>
              <a:rPr b="1" lang="en" sz="2300">
                <a:solidFill>
                  <a:schemeClr val="lt1"/>
                </a:solidFill>
                <a:highlight>
                  <a:schemeClr val="dk1"/>
                </a:highlight>
              </a:rPr>
              <a:t>visualize</a:t>
            </a:r>
            <a:r>
              <a:rPr lang="en" sz="2300"/>
              <a:t> it, to </a:t>
            </a:r>
            <a:r>
              <a:rPr b="1" lang="en" sz="2300">
                <a:solidFill>
                  <a:schemeClr val="lt1"/>
                </a:solidFill>
                <a:highlight>
                  <a:schemeClr val="dk1"/>
                </a:highlight>
              </a:rPr>
              <a:t>communicate</a:t>
            </a:r>
            <a:r>
              <a:rPr lang="en" sz="2300"/>
              <a:t> it—that’s going to be a hugely important skill in the next decades.</a:t>
            </a:r>
            <a:endParaRPr i="1" sz="20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773750" y="3641222"/>
            <a:ext cx="51006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—</a:t>
            </a:r>
            <a:r>
              <a:rPr b="1" lang="en" sz="2000">
                <a:solidFill>
                  <a:schemeClr val="dk1"/>
                </a:solidFill>
              </a:rPr>
              <a:t>Hal R. Varian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i="1" lang="en" sz="2000">
                <a:solidFill>
                  <a:schemeClr val="dk1"/>
                </a:solidFill>
              </a:rPr>
              <a:t>Google’s Chief Economist</a:t>
            </a:r>
            <a:br>
              <a:rPr i="1" lang="en" sz="2000">
                <a:solidFill>
                  <a:schemeClr val="dk1"/>
                </a:solidFill>
              </a:rPr>
            </a:br>
            <a:r>
              <a:rPr i="1" lang="en" sz="2000">
                <a:solidFill>
                  <a:schemeClr val="dk1"/>
                </a:solidFill>
              </a:rPr>
              <a:t>and UC Berkeley’s Emeritus Professor</a:t>
            </a:r>
            <a:endParaRPr i="1" sz="2000"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1073036" y="1152850"/>
            <a:ext cx="6828600" cy="2452800"/>
          </a:xfrm>
          <a:prstGeom prst="rect">
            <a:avLst/>
          </a:prstGeom>
          <a:noFill/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2904300" y="2369950"/>
            <a:ext cx="3335400" cy="6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b="1" sz="4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2323650" y="1673425"/>
            <a:ext cx="4496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Let’s build the</a:t>
            </a:r>
            <a:endParaRPr b="1" sz="4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438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At the onset, data pre-processing, analysis and visualization were performed in a Colab notebook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At this phase, we want to gain a better understanding of the data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To do this, we first start by importing the CSV data</a:t>
            </a:r>
            <a:endParaRPr sz="20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25" y="1252717"/>
            <a:ext cx="3861652" cy="253610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5077350" y="3866475"/>
            <a:ext cx="3861600" cy="6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 available at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https://github.com/dataprofessor/dashboard-v3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 (1)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2783400" cy="3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Retrieved data from US Census Bureau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Initial data consisted of </a:t>
            </a:r>
            <a:r>
              <a:rPr b="1" lang="en" sz="1800"/>
              <a:t>states</a:t>
            </a:r>
            <a:r>
              <a:rPr lang="en" sz="1800"/>
              <a:t> and 10 year columns (</a:t>
            </a:r>
            <a:r>
              <a:rPr b="1" lang="en" sz="1800"/>
              <a:t>2010</a:t>
            </a:r>
            <a:r>
              <a:rPr lang="en" sz="1800"/>
              <a:t>-</a:t>
            </a:r>
            <a:r>
              <a:rPr b="1" lang="en" sz="1800"/>
              <a:t>2019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id</a:t>
            </a:r>
            <a:r>
              <a:rPr lang="en"/>
              <a:t> and </a:t>
            </a:r>
            <a:r>
              <a:rPr b="1" lang="en"/>
              <a:t>states_code</a:t>
            </a:r>
            <a:r>
              <a:rPr lang="en"/>
              <a:t> columns were added for choropleth map</a:t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500" y="1169850"/>
            <a:ext cx="5744102" cy="183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800" y="3108958"/>
            <a:ext cx="3036447" cy="182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 (2)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152475"/>
            <a:ext cx="2783400" cy="3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Data was reshaped by consolidating the 10 year columns (2010-2019) into a single column called </a:t>
            </a:r>
            <a:r>
              <a:rPr b="1" lang="en" sz="1900"/>
              <a:t>year</a:t>
            </a:r>
            <a:endParaRPr b="1" sz="1900"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929" y="1184700"/>
            <a:ext cx="4428570" cy="3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EDA and Data visualization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1152475"/>
            <a:ext cx="43884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Here, we’re in experimental phase where we’re trying out various libraries and creating visualizations in an attempt to better understand the data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Altair and Plotly are used for creating the plots used in the dashboard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Plots used in the app: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Heatmap (Altair)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Donut chart (Altair)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Choropleth map (Plotly)</a:t>
            </a:r>
            <a:endParaRPr sz="1300"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775" y="1299701"/>
            <a:ext cx="3945723" cy="11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775" y="2608850"/>
            <a:ext cx="3945724" cy="185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311700" y="1152475"/>
            <a:ext cx="438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Once we have all the data analysis completed, it’s time to transfer this to our Dashboard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Here, we’re going to implement the Dashboard using Streamlit</a:t>
            </a:r>
            <a:endParaRPr sz="2000"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509" y="212825"/>
            <a:ext cx="3151002" cy="20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500" y="2434625"/>
            <a:ext cx="4055506" cy="255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Dashboard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311700" y="1152475"/>
            <a:ext cx="438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this talk, I’ve built a Dashboard app for visualizing the US population data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The data was obtained from the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US Census Bureau</a:t>
            </a:r>
            <a:endParaRPr sz="2000"/>
          </a:p>
        </p:txBody>
      </p:sp>
      <p:sp>
        <p:nvSpPr>
          <p:cNvPr id="259" name="Google Shape;259;p38"/>
          <p:cNvSpPr txBox="1"/>
          <p:nvPr/>
        </p:nvSpPr>
        <p:spPr>
          <a:xfrm>
            <a:off x="5186357" y="3893100"/>
            <a:ext cx="3564900" cy="780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 available at </a:t>
            </a:r>
            <a:r>
              <a:rPr lang="en" sz="18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https://dashboard3.streamlit.app</a:t>
            </a:r>
            <a:endParaRPr sz="1200"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250" y="1017450"/>
            <a:ext cx="4055506" cy="255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152475"/>
            <a:ext cx="5290500" cy="3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follows that data visualization in the form of plot/chart/graph is just as powerful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Hence, this raises the i</a:t>
            </a:r>
            <a:r>
              <a:rPr lang="en" sz="2000"/>
              <a:t>mportance of </a:t>
            </a:r>
            <a:r>
              <a:rPr b="1" lang="en" sz="2000">
                <a:solidFill>
                  <a:schemeClr val="lt1"/>
                </a:solidFill>
                <a:highlight>
                  <a:schemeClr val="dk1"/>
                </a:highlight>
              </a:rPr>
              <a:t>Data visualization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visualization distills key information from large datasets helping to quickly identify trends, outliers, and key insights as opposed to static tables</a:t>
            </a:r>
            <a:endParaRPr sz="2000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5221" l="7940" r="6406" t="4444"/>
          <a:stretch/>
        </p:blipFill>
        <p:spPr>
          <a:xfrm>
            <a:off x="5636850" y="1388025"/>
            <a:ext cx="3374525" cy="31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41982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EDA is a dynamic and iterative process for understanding the data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Summarize key characteristics of the data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Reveal patterns and trends in the data through the use of plots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Identify outliers that may lead to interesting insights</a:t>
            </a:r>
            <a:endParaRPr sz="190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227" y="1338076"/>
            <a:ext cx="4563997" cy="335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DIKW hierarchy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5032500" cy="3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DIKW hierarchy pertains to the transform on raw data leading up to actionable insights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Data</a:t>
            </a:r>
            <a:r>
              <a:rPr lang="en" sz="2000"/>
              <a:t> - Raw data without context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Information</a:t>
            </a:r>
            <a:r>
              <a:rPr lang="en" sz="2000"/>
              <a:t> - Data has been organized and processed to provide context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Knowledge</a:t>
            </a:r>
            <a:r>
              <a:rPr lang="en" sz="2000"/>
              <a:t> - Information is interpreted, analyzed, and connected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Wisdom</a:t>
            </a:r>
            <a:r>
              <a:rPr lang="en" sz="2000"/>
              <a:t> - Application of knowledge to make sound decisions</a:t>
            </a:r>
            <a:endParaRPr sz="20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600" y="925337"/>
            <a:ext cx="3130341" cy="38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Dashboards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438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Simplifies complex data to easy to understand visual representation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Helps to identify patterns and trends in data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Enables real-time monitoring of key metrics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Helps to keep team and stakeholders aligned</a:t>
            </a:r>
            <a:endParaRPr sz="20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633" y="1234651"/>
            <a:ext cx="4388398" cy="274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Dashboard design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301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Having well-defined metrics helps to measure what matters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can come from experience or from EDA analysis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Dashboard acts as the north star helping to stay on track</a:t>
            </a:r>
            <a:endParaRPr sz="19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198" y="1271450"/>
            <a:ext cx="5139520" cy="32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Streamlit?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52752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Interactivity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Users can interact with widgets and instantly see its effect to data or plot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Users can get answers in a self-serve manner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Instant access to the app’s functionality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Users can instantly access the app’s functionality in-app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There‘s no need to spin up their own coding environment</a:t>
            </a:r>
            <a:endParaRPr sz="20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025" y="238950"/>
            <a:ext cx="2771799" cy="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679" y="1000475"/>
            <a:ext cx="3726500" cy="19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9300" y="3000826"/>
            <a:ext cx="2771799" cy="197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 </a:t>
            </a:r>
            <a:r>
              <a:rPr lang="en"/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45081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is an open source  web framework in Python that turns data scripts into shareable web apps in minutes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Typically, creating web apps require a steep learning curve</a:t>
            </a:r>
            <a:endParaRPr sz="2000"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2194" r="1955" t="0"/>
          <a:stretch/>
        </p:blipFill>
        <p:spPr>
          <a:xfrm>
            <a:off x="4819905" y="1224250"/>
            <a:ext cx="4120027" cy="239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286500" y="3663875"/>
            <a:ext cx="68973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requires no front-end experience (as this is already handled by Streamlit) so you can focus on the data and model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